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  <p:sldMasterId id="2147483751" r:id="rId2"/>
  </p:sldMasterIdLst>
  <p:notesMasterIdLst>
    <p:notesMasterId r:id="rId24"/>
  </p:notesMasterIdLst>
  <p:handoutMasterIdLst>
    <p:handoutMasterId r:id="rId25"/>
  </p:handoutMasterIdLst>
  <p:sldIdLst>
    <p:sldId id="256" r:id="rId3"/>
    <p:sldId id="266" r:id="rId4"/>
    <p:sldId id="276" r:id="rId5"/>
    <p:sldId id="277" r:id="rId6"/>
    <p:sldId id="272" r:id="rId7"/>
    <p:sldId id="294" r:id="rId8"/>
    <p:sldId id="274" r:id="rId9"/>
    <p:sldId id="287" r:id="rId10"/>
    <p:sldId id="288" r:id="rId11"/>
    <p:sldId id="289" r:id="rId12"/>
    <p:sldId id="290" r:id="rId13"/>
    <p:sldId id="292" r:id="rId14"/>
    <p:sldId id="293" r:id="rId15"/>
    <p:sldId id="297" r:id="rId16"/>
    <p:sldId id="299" r:id="rId17"/>
    <p:sldId id="295" r:id="rId18"/>
    <p:sldId id="300" r:id="rId19"/>
    <p:sldId id="301" r:id="rId20"/>
    <p:sldId id="296" r:id="rId21"/>
    <p:sldId id="302" r:id="rId22"/>
    <p:sldId id="283" r:id="rId2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E458"/>
    <a:srgbClr val="BB0000"/>
    <a:srgbClr val="636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413" autoAdjust="0"/>
  </p:normalViewPr>
  <p:slideViewPr>
    <p:cSldViewPr snapToGrid="0" snapToObjects="1">
      <p:cViewPr>
        <p:scale>
          <a:sx n="90" d="100"/>
          <a:sy n="90" d="100"/>
        </p:scale>
        <p:origin x="-1002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-3944" y="-104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1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r">
              <a:defRPr sz="1200"/>
            </a:lvl1pPr>
          </a:lstStyle>
          <a:p>
            <a:fld id="{9A5B6E0F-1DB3-5A43-B8F9-5E1E696749DF}" type="datetimeFigureOut">
              <a:rPr lang="en-US"/>
              <a:pPr/>
              <a:t>6/27/2016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772668"/>
            <a:ext cx="3037840" cy="461804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r">
              <a:defRPr sz="1200"/>
            </a:lvl1pPr>
          </a:lstStyle>
          <a:p>
            <a:fld id="{59C1F9FE-B8FF-F345-B45D-636AC2B598BD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6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r">
              <a:defRPr sz="1200"/>
            </a:lvl1pPr>
          </a:lstStyle>
          <a:p>
            <a:fld id="{C61BC211-ACBD-CB48-B939-364088D2CD6D}" type="datetimeFigureOut">
              <a:rPr lang="en-US"/>
              <a:pPr/>
              <a:t>6/27/2016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9" tIns="46415" rIns="92829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29" tIns="46415" rIns="92829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8"/>
            <a:ext cx="3037840" cy="461804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r">
              <a:defRPr sz="1200"/>
            </a:lvl1pPr>
          </a:lstStyle>
          <a:p>
            <a:fld id="{D904D311-73F7-5D42-B843-E8305C73070F}" type="slidenum">
              <a:rPr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02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8038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6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 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B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BIG WORD</a:t>
            </a:r>
          </a:p>
          <a:p>
            <a:pPr lvl="0"/>
            <a:r>
              <a:rPr lang="en-US" dirty="0" smtClean="0"/>
              <a:t>BIG PHRASE</a:t>
            </a:r>
            <a:br>
              <a:rPr lang="en-US" dirty="0" smtClean="0"/>
            </a:br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5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“Notable quote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 smtClean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2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Full slide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591385"/>
          </a:xfrm>
          <a:prstGeom prst="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2"/>
            <a:r>
              <a:rPr lang="en-US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4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 smtClean="0"/>
              <a:t>½ slide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8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UNIT NAME HERE</a:t>
            </a:r>
          </a:p>
          <a:p>
            <a:pPr lvl="0"/>
            <a:r>
              <a:rPr lang="en-US" dirty="0" smtClean="0"/>
              <a:t>LINE 2 AS NEEDED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TOPIC TITLE HERE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chart/graph/table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8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9460" y="6356350"/>
            <a:ext cx="2133600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D8E7B-AF3B-B444-8E74-E549FC814F53}" type="datetimeFigureOut">
              <a:rPr lang="en-US" smtClean="0"/>
              <a:pPr/>
              <a:t>6/27/2016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974444"/>
            <a:ext cx="9144000" cy="2962806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1605668"/>
            <a:ext cx="6424083" cy="92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1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910167"/>
            <a:chOff x="0" y="1040406"/>
            <a:chExt cx="9144000" cy="910167"/>
          </a:xfrm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40384"/>
              <a:ext cx="3284042" cy="4720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600" smtClean="0">
                <a:solidFill>
                  <a:srgbClr val="636D6E"/>
                </a:solidFill>
              </a:rPr>
              <a:pPr/>
              <a:t>‹#›</a:t>
            </a:fld>
            <a:endParaRPr lang="en-US" sz="1600" dirty="0">
              <a:solidFill>
                <a:srgbClr val="636D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3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4" r:id="rId2"/>
    <p:sldLayoutId id="2147483769" r:id="rId3"/>
    <p:sldLayoutId id="2147483767" r:id="rId4"/>
    <p:sldLayoutId id="2147483758" r:id="rId5"/>
    <p:sldLayoutId id="2147483768" r:id="rId6"/>
    <p:sldLayoutId id="214748376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 txBox="1">
            <a:spLocks/>
          </p:cNvSpPr>
          <p:nvPr/>
        </p:nvSpPr>
        <p:spPr>
          <a:xfrm>
            <a:off x="63374" y="2983831"/>
            <a:ext cx="8971984" cy="1583553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 Morning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Managers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36D6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Leadership Qualities and Career Pathways: An Exploratory Study</a:t>
            </a:r>
            <a:endParaRPr lang="en-US" sz="1800" b="1" dirty="0" smtClean="0">
              <a:solidFill>
                <a:srgbClr val="636D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Presented at the 27th Annual Conference of the Network for Social Work Management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17, 2016</a:t>
            </a:r>
          </a:p>
          <a:p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362546" y="5431419"/>
            <a:ext cx="6400800" cy="82338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16299" y="5941490"/>
            <a:ext cx="86370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Linda </a:t>
            </a:r>
            <a:r>
              <a:rPr lang="en-US" sz="24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Helm, MSW, PhD      Richard Boettcher, MSW, PhD </a:t>
            </a:r>
          </a:p>
          <a:p>
            <a:pPr algn="ctr"/>
            <a:r>
              <a:rPr lang="en-US" sz="2400" b="1" i="1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b="0" i="1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374" y="6356988"/>
            <a:ext cx="8971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/>
              <a:t>This paper is a draft and not intended, in its present form, for duplication or publication. However, permission to cite or quote from its contents is freely given by the authors</a:t>
            </a:r>
          </a:p>
        </p:txBody>
      </p:sp>
    </p:spTree>
    <p:extLst>
      <p:ext uri="{BB962C8B-B14F-4D97-AF65-F5344CB8AC3E}">
        <p14:creationId xmlns:p14="http://schemas.microsoft.com/office/powerpoint/2010/main" val="22844774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44379" y="1106905"/>
            <a:ext cx="8832151" cy="5249445"/>
          </a:xfrm>
        </p:spPr>
        <p:txBody>
          <a:bodyPr/>
          <a:lstStyle/>
          <a:p>
            <a:r>
              <a:rPr lang="en-US" dirty="0" smtClean="0">
                <a:latin typeface="Elephant" panose="02020904090505020303" pitchFamily="18" charset="0"/>
                <a:cs typeface="Times New Roman" panose="02020603050405020304" pitchFamily="18" charset="0"/>
              </a:rPr>
              <a:t>Locus of Primary Mentors who Guided Subjects to Leadership Roles</a:t>
            </a:r>
            <a:endParaRPr lang="en-US" dirty="0">
              <a:latin typeface="Elephant" panose="020209040905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544102"/>
              </p:ext>
            </p:extLst>
          </p:nvPr>
        </p:nvGraphicFramePr>
        <p:xfrm>
          <a:off x="1840441" y="2325698"/>
          <a:ext cx="5937250" cy="3978910"/>
        </p:xfrm>
        <a:graphic>
          <a:graphicData uri="http://schemas.openxmlformats.org/drawingml/2006/table">
            <a:tbl>
              <a:tblPr firstRow="1" firstCol="1" bandRow="1"/>
              <a:tblGrid>
                <a:gridCol w="593725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4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Locus </a:t>
                      </a:r>
                      <a:r>
                        <a:rPr lang="en-US" sz="24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 Primary Mentors Who Have Guided Subjects to Leadership Roles? (n=50</a:t>
                      </a:r>
                      <a:r>
                        <a:rPr lang="en-US" sz="24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                      </a:t>
                      </a:r>
                      <a:r>
                        <a:rPr lang="en-US" sz="12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Frequency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</a:t>
                      </a:r>
                      <a:r>
                        <a:rPr lang="en-US" sz="1400" b="1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Work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Related Director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Supervisor                                                          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                         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College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Professor                                                      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                          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College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Field Instructor/Supervisor                  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1                                 2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Some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Combination 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 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Work and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School                                                     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                         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Other   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               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4                                  8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Not Declared or indeterminate                              </a:t>
                      </a:r>
                      <a:r>
                        <a:rPr lang="en-US" sz="12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4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6                                12</a:t>
                      </a:r>
                      <a:r>
                        <a:rPr lang="en-US" sz="12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__   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                    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                        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5" y="3697298"/>
            <a:ext cx="1600406" cy="131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437" y="3976698"/>
            <a:ext cx="1200093" cy="93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28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501761"/>
              </p:ext>
            </p:extLst>
          </p:nvPr>
        </p:nvGraphicFramePr>
        <p:xfrm>
          <a:off x="244688" y="1126067"/>
          <a:ext cx="6080760" cy="5364480"/>
        </p:xfrm>
        <a:graphic>
          <a:graphicData uri="http://schemas.openxmlformats.org/drawingml/2006/table">
            <a:tbl>
              <a:tblPr firstRow="1" firstCol="1" bandRow="1"/>
              <a:tblGrid>
                <a:gridCol w="2026920"/>
                <a:gridCol w="2026920"/>
                <a:gridCol w="2026920"/>
              </a:tblGrid>
              <a:tr h="1402389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WHAT ADVICE DO YOU HAVE FOR THOSE BEGINNING THEIR CAREER AND/OR WHAT DO YOU WISH YOU HAD KNOWN BEFORE YOU STARTED YOUR CAREER?</a:t>
                      </a:r>
                      <a:endParaRPr lang="en-US" sz="16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720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Advice of a Personal Nature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Advice of a Professional Nature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Advice of an Organizational Processes/Dynamics Nature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4368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The Character of the Leader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Communication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Internal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0981"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Self-care and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Development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Leadership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External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09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Professional Development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9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Skills and Knowledge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9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Networking and Partnership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64000" y="178657"/>
            <a:ext cx="4326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Elephant" panose="02020904090505020303" pitchFamily="18" charset="0"/>
                <a:cs typeface="Times New Roman" panose="02020603050405020304" pitchFamily="18" charset="0"/>
              </a:rPr>
              <a:t>Qualitative</a:t>
            </a:r>
            <a:r>
              <a:rPr lang="en-US" sz="2800" dirty="0">
                <a:latin typeface="Elephant" panose="02020904090505020303" pitchFamily="18" charset="0"/>
                <a:cs typeface="Times New Roman" panose="02020603050405020304" pitchFamily="18" charset="0"/>
              </a:rPr>
              <a:t> Findings</a:t>
            </a:r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07" y="2616200"/>
            <a:ext cx="2732027" cy="2446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7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44379" y="1106905"/>
            <a:ext cx="8832151" cy="5249445"/>
          </a:xfrm>
        </p:spPr>
        <p:txBody>
          <a:bodyPr/>
          <a:lstStyle/>
          <a:p>
            <a:pPr algn="ctr"/>
            <a:r>
              <a:rPr lang="en-US" dirty="0" smtClean="0">
                <a:latin typeface="Elephant" panose="02020904090505020303" pitchFamily="18" charset="0"/>
                <a:cs typeface="Times New Roman" panose="02020603050405020304" pitchFamily="18" charset="0"/>
              </a:rPr>
              <a:t>Inferred “BIG 5” Personality Traits</a:t>
            </a:r>
            <a:endParaRPr lang="en-US" dirty="0">
              <a:latin typeface="Elephant" panose="020209040905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067" y="2193153"/>
            <a:ext cx="3033183" cy="341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503822"/>
              </p:ext>
            </p:extLst>
          </p:nvPr>
        </p:nvGraphicFramePr>
        <p:xfrm>
          <a:off x="291042" y="2193153"/>
          <a:ext cx="5534025" cy="3522472"/>
        </p:xfrm>
        <a:graphic>
          <a:graphicData uri="http://schemas.openxmlformats.org/drawingml/2006/table">
            <a:tbl>
              <a:tblPr firstRow="1" firstCol="1" bandRow="1"/>
              <a:tblGrid>
                <a:gridCol w="5534025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Subjects </a:t>
                      </a:r>
                      <a:r>
                        <a:rPr lang="en-US" sz="24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Self-Identified </a:t>
                      </a:r>
                      <a:r>
                        <a:rPr lang="en-US" sz="24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“</a:t>
                      </a:r>
                      <a:r>
                        <a:rPr lang="en-US" sz="24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Big 5” Personality Traits, </a:t>
                      </a:r>
                      <a:r>
                        <a:rPr lang="en-US" sz="18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Directly or Inferred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38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</a:t>
                      </a:r>
                      <a:r>
                        <a:rPr lang="en-US" sz="1200" b="1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Percent </a:t>
                      </a:r>
                      <a:r>
                        <a:rPr lang="en-US" sz="12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 50 Subjects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FF0000"/>
                          </a:solidFill>
                          <a:effectLst/>
                          <a:latin typeface="Antique Olive" pitchFamily="34" charset="0"/>
                          <a:ea typeface="Calibri"/>
                          <a:cs typeface="Times New Roman"/>
                        </a:rPr>
                        <a:t>Open: Seeks new experience      </a:t>
                      </a:r>
                      <a:r>
                        <a:rPr lang="en-US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96%     (n=48)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n>
                            <a:solidFill>
                              <a:srgbClr val="BB0000"/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ntique Olive" pitchFamily="34" charset="0"/>
                          <a:ea typeface="Calibri"/>
                          <a:cs typeface="Times New Roman"/>
                        </a:rPr>
                        <a:t>Extraverted</a:t>
                      </a:r>
                      <a:r>
                        <a:rPr lang="en-US" sz="1600" b="1" baseline="0" dirty="0" smtClean="0">
                          <a:ln>
                            <a:solidFill>
                              <a:srgbClr val="BB0000"/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ntique Olive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ln>
                            <a:solidFill>
                              <a:srgbClr val="BB0000"/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Antique Olive" pitchFamily="34" charset="0"/>
                          <a:ea typeface="Calibri"/>
                          <a:cs typeface="Times New Roman"/>
                        </a:rPr>
                        <a:t>/ Introverted </a:t>
                      </a:r>
                      <a:r>
                        <a:rPr lang="en-US" sz="1600" b="1" dirty="0" smtClean="0">
                          <a:ln>
                            <a:solidFill>
                              <a:srgbClr val="BB0000"/>
                            </a:solidFill>
                          </a:ln>
                          <a:solidFill>
                            <a:srgbClr val="FFC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en-US" sz="12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Impossible to Determine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  <a:effectLst/>
                          <a:latin typeface="Antique Olive" pitchFamily="34" charset="0"/>
                          <a:ea typeface="Calibri"/>
                          <a:cs typeface="Times New Roman"/>
                        </a:rPr>
                        <a:t>Conscientiousness</a:t>
                      </a:r>
                      <a:r>
                        <a:rPr lang="en-US" sz="1600" b="1" dirty="0" smtClean="0">
                          <a:effectLst/>
                          <a:latin typeface="Antique Olive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200" b="1" dirty="0" smtClean="0">
                          <a:effectLst/>
                          <a:latin typeface="Antique Olive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</a:t>
                      </a:r>
                      <a:r>
                        <a:rPr lang="en-US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en-US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(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n=21)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n>
                            <a:solidFill>
                              <a:srgbClr val="00B050"/>
                            </a:solidFill>
                          </a:ln>
                          <a:solidFill>
                            <a:srgbClr val="3CE458"/>
                          </a:solidFill>
                          <a:effectLst/>
                          <a:latin typeface="Antique Olive" pitchFamily="34" charset="0"/>
                          <a:ea typeface="Calibri"/>
                          <a:cs typeface="Times New Roman"/>
                        </a:rPr>
                        <a:t>Emotional Stability                      </a:t>
                      </a:r>
                      <a:r>
                        <a:rPr lang="en-US" sz="12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Impossible to Determine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7030A0"/>
                          </a:solidFill>
                          <a:effectLst/>
                          <a:latin typeface="Antique Olive" pitchFamily="34" charset="0"/>
                          <a:ea typeface="Calibri"/>
                          <a:cs typeface="Times New Roman"/>
                        </a:rPr>
                        <a:t>Agreeable </a:t>
                      </a:r>
                      <a:r>
                        <a:rPr lang="en-US" sz="1200" b="1" dirty="0" smtClean="0">
                          <a:effectLst/>
                          <a:latin typeface="Antique Olive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Antique Olive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         </a:t>
                      </a:r>
                      <a:r>
                        <a:rPr lang="en-US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en-US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(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n=32)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11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44379" y="1106905"/>
            <a:ext cx="8832151" cy="5249445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Observations/ Hypotheses for Future Research</a:t>
            </a:r>
          </a:p>
          <a:p>
            <a:pPr algn="ctr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 of Monday Morning Managers report affiliation with proprietary agencies. 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Confirmed by other research.</a:t>
            </a:r>
          </a:p>
        </p:txBody>
      </p:sp>
    </p:spTree>
    <p:extLst>
      <p:ext uri="{BB962C8B-B14F-4D97-AF65-F5344CB8AC3E}">
        <p14:creationId xmlns:p14="http://schemas.microsoft.com/office/powerpoint/2010/main" val="9966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44379" y="1106905"/>
            <a:ext cx="8832151" cy="5249445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Observations/ Hypotheses for Future Research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66% of Monday Morning Managers report having direct practice employment </a:t>
            </a:r>
            <a:r>
              <a:rPr lang="en-US" sz="4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management.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24% </a:t>
            </a:r>
            <a:r>
              <a:rPr lang="en-US" sz="4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directly 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management</a:t>
            </a:r>
          </a:p>
        </p:txBody>
      </p:sp>
    </p:spTree>
    <p:extLst>
      <p:ext uri="{BB962C8B-B14F-4D97-AF65-F5344CB8AC3E}">
        <p14:creationId xmlns:p14="http://schemas.microsoft.com/office/powerpoint/2010/main" val="301958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44379" y="1106905"/>
            <a:ext cx="8832151" cy="5471695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Observations/ Hypotheses for Future Research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36% of Monday Morning Managers </a:t>
            </a:r>
            <a:r>
              <a:rPr lang="en-US" sz="3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direct practice </a:t>
            </a:r>
            <a:r>
              <a:rPr lang="en-US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experiences tend to </a:t>
            </a:r>
            <a:r>
              <a:rPr lang="en-US" sz="3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 an organizational approach</a:t>
            </a:r>
            <a:r>
              <a:rPr lang="en-US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leadership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 of those </a:t>
            </a:r>
            <a:r>
              <a:rPr lang="en-US" sz="3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direct </a:t>
            </a:r>
            <a:r>
              <a:rPr lang="en-US" sz="3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 tend to </a:t>
            </a:r>
            <a:r>
              <a:rPr lang="en-US" sz="3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 BOTH </a:t>
            </a:r>
            <a:r>
              <a:rPr lang="en-US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(organizational and interpersonal) approaches to leadership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70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44379" y="1106905"/>
            <a:ext cx="8832151" cy="5249445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Observations/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 for Future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 Morning Managers </a:t>
            </a:r>
          </a:p>
          <a:p>
            <a:pPr algn="ctr"/>
            <a:r>
              <a:rPr lang="en-US" sz="4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Practice experience favor using BOTH (personal interaction and organizational approaches) to motivate staff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44379" y="1106905"/>
            <a:ext cx="8832151" cy="5249445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Observations/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 for Future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workplace, not school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is the primary source of mentorship for Monday Morning Managers who came to leadership positions after significant direct practice experience (59%)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those coming into leadership roles directly from school tend to identify mentors </a:t>
            </a:r>
            <a:r>
              <a:rPr lang="en-US" sz="3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schools</a:t>
            </a:r>
          </a:p>
          <a:p>
            <a:pPr algn="ctr"/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37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44379" y="1106905"/>
            <a:ext cx="8832151" cy="5249445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Observations/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 for Future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presence of </a:t>
            </a:r>
            <a:r>
              <a:rPr lang="en-US" sz="4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“BIG 5”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personality characteristics was inferred from the Monday Morning Managers Blog </a:t>
            </a:r>
          </a:p>
          <a:p>
            <a:pPr algn="ctr"/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310467" y="4326466"/>
            <a:ext cx="3208865" cy="2029884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Conscientiousness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57" y="3793068"/>
            <a:ext cx="2369076" cy="236907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318" y="3858393"/>
            <a:ext cx="2081212" cy="2081212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95868" y="4591049"/>
            <a:ext cx="1659466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Open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7022853" y="4637389"/>
            <a:ext cx="18261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Agreeable</a:t>
            </a:r>
          </a:p>
        </p:txBody>
      </p:sp>
    </p:spTree>
    <p:extLst>
      <p:ext uri="{BB962C8B-B14F-4D97-AF65-F5344CB8AC3E}">
        <p14:creationId xmlns:p14="http://schemas.microsoft.com/office/powerpoint/2010/main" val="15663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44379" y="1106905"/>
            <a:ext cx="8832151" cy="5249445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Observations/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 for Future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Leader 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44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important 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effective</a:t>
            </a:r>
          </a:p>
        </p:txBody>
      </p:sp>
      <p:pic>
        <p:nvPicPr>
          <p:cNvPr id="5122" name="Picture 2" descr="C:\Users\helm\Pictures\Microsoft Clip Organizer\Leadership _ Leadership – callagylawblog.com The post Lead… _ Flickr - Photo Sharing!_files\16402861448_2ab46b86b7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643" y="4715934"/>
            <a:ext cx="299129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elm\Documents\Ethics\Ethics2912\stock-photo-17739049-eth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67" y="2584026"/>
            <a:ext cx="2912533" cy="233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68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108285" y="1082842"/>
            <a:ext cx="8868246" cy="5273509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Mixed Methods Study of the First 50 </a:t>
            </a:r>
          </a:p>
          <a:p>
            <a:pPr algn="ct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Monday Morning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Managers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Blog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 of Study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determine: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Preferred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eadership Qualities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Motivational Strategies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Career Paths to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Advice to Future Leaders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Paucity of research- Blog shines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light on what social work managers 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699" y="3152274"/>
            <a:ext cx="3467015" cy="261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1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44379" y="1106905"/>
            <a:ext cx="8832151" cy="5249445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Observations/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 for Future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chemeClr val="tx1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Social Work </a:t>
            </a:r>
            <a:r>
              <a:rPr lang="en-US" sz="4000" b="1" dirty="0">
                <a:solidFill>
                  <a:schemeClr val="tx1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M</a:t>
            </a:r>
            <a:r>
              <a:rPr lang="en-US" sz="4000" b="1" dirty="0" smtClean="0">
                <a:solidFill>
                  <a:schemeClr val="tx1"/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  <a:t>anagers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non-profit management acumen including entrepreneurial skills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development and evaluation knowledge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 in managing interactions between their organizations and the larger systems of governance, financing, and collaborative 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30599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6"/>
          </p:nvPr>
        </p:nvSpPr>
        <p:spPr>
          <a:xfrm>
            <a:off x="346508" y="808522"/>
            <a:ext cx="8402855" cy="5343350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en-US" sz="6600" dirty="0">
                <a:ln>
                  <a:solidFill>
                    <a:schemeClr val="tx2"/>
                  </a:solidFill>
                </a:ln>
                <a:solidFill>
                  <a:srgbClr val="636D6E"/>
                </a:solidFill>
                <a:latin typeface="Elephant" panose="02020904090505020303" pitchFamily="18" charset="0"/>
              </a:rPr>
              <a:t>Thank You</a:t>
            </a:r>
          </a:p>
          <a:p>
            <a:pPr lvl="0" algn="ctr">
              <a:lnSpc>
                <a:spcPct val="100000"/>
              </a:lnSpc>
              <a:spcBef>
                <a:spcPct val="20000"/>
              </a:spcBef>
            </a:pPr>
            <a:endParaRPr lang="en-US" sz="6600" dirty="0">
              <a:ln>
                <a:solidFill>
                  <a:schemeClr val="tx2"/>
                </a:solidFill>
              </a:ln>
              <a:solidFill>
                <a:srgbClr val="636D6E"/>
              </a:solidFill>
              <a:latin typeface="Elephant" panose="02020904090505020303" pitchFamily="18" charset="0"/>
            </a:endParaRPr>
          </a:p>
          <a:p>
            <a:pPr lvl="0" algn="ctr">
              <a:lnSpc>
                <a:spcPct val="100000"/>
              </a:lnSpc>
              <a:spcBef>
                <a:spcPct val="20000"/>
              </a:spcBef>
            </a:pPr>
            <a:endParaRPr lang="en-US" sz="4800" dirty="0" smtClean="0">
              <a:ln>
                <a:solidFill>
                  <a:schemeClr val="tx2"/>
                </a:solidFill>
              </a:ln>
              <a:solidFill>
                <a:srgbClr val="636D6E"/>
              </a:solidFill>
              <a:latin typeface="Elephant" panose="02020904090505020303" pitchFamily="18" charset="0"/>
            </a:endParaRPr>
          </a:p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en-US" sz="4800" dirty="0" smtClean="0">
                <a:ln>
                  <a:solidFill>
                    <a:schemeClr val="tx2"/>
                  </a:solidFill>
                </a:ln>
                <a:solidFill>
                  <a:srgbClr val="636D6E"/>
                </a:solidFill>
                <a:latin typeface="Elephant" panose="02020904090505020303" pitchFamily="18" charset="0"/>
              </a:rPr>
              <a:t>Any Comments, Questions, Thoughts?</a:t>
            </a:r>
            <a:endParaRPr lang="en-US" sz="4800" dirty="0">
              <a:ln>
                <a:solidFill>
                  <a:schemeClr val="tx2"/>
                </a:solidFill>
              </a:ln>
              <a:solidFill>
                <a:srgbClr val="636D6E"/>
              </a:solidFill>
              <a:latin typeface="Elephant" panose="02020904090505020303" pitchFamily="18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en-US" sz="3200" u="sng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332" y="1727200"/>
            <a:ext cx="3157917" cy="219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6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156411" y="1203159"/>
            <a:ext cx="8820119" cy="5153192"/>
          </a:xfrm>
        </p:spPr>
        <p:txBody>
          <a:bodyPr/>
          <a:lstStyle/>
          <a:p>
            <a:pPr algn="ctr"/>
            <a:r>
              <a:rPr lang="en-US" sz="3600" dirty="0" smtClean="0">
                <a:latin typeface="Elephant" panose="02020904090505020303" pitchFamily="18" charset="0"/>
                <a:cs typeface="Times New Roman" panose="02020603050405020304" pitchFamily="18" charset="0"/>
              </a:rPr>
              <a:t>Methodology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36D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Pilot Study                         Data Collection 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36D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 Readings                  Collaboration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36D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data entered into SPSS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36D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Qualitative data subjected to thematic analysis through collective comparison method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36D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Collaborative Time= 15 + hours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636D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</a:t>
            </a:r>
            <a:r>
              <a:rPr lang="en-US" dirty="0">
                <a:solidFill>
                  <a:srgbClr val="636D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solidFill>
                  <a:srgbClr val="636D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ime= 25 hours each  </a:t>
            </a:r>
            <a:endParaRPr lang="en-US" dirty="0">
              <a:solidFill>
                <a:srgbClr val="636D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751667" y="2019619"/>
            <a:ext cx="2159000" cy="242316"/>
          </a:xfrm>
          <a:prstGeom prst="rightArrow">
            <a:avLst/>
          </a:prstGeom>
          <a:solidFill>
            <a:srgbClr val="BB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B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flipV="1">
            <a:off x="3831167" y="2657453"/>
            <a:ext cx="1621366" cy="237580"/>
          </a:xfrm>
          <a:prstGeom prst="rightArrow">
            <a:avLst/>
          </a:prstGeom>
          <a:solidFill>
            <a:srgbClr val="BB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BB0000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555" y="4338638"/>
            <a:ext cx="1951037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76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108284" y="1034716"/>
            <a:ext cx="8868246" cy="5683717"/>
          </a:xfrm>
        </p:spPr>
        <p:txBody>
          <a:bodyPr/>
          <a:lstStyle/>
          <a:p>
            <a:pPr algn="ctr"/>
            <a:r>
              <a:rPr lang="en-US" dirty="0" smtClean="0">
                <a:latin typeface="Elephant" panose="02020904090505020303" pitchFamily="18" charset="0"/>
                <a:cs typeface="Times New Roman" panose="02020603050405020304" pitchFamily="18" charset="0"/>
              </a:rPr>
              <a:t>Quantitative Findings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sample of convenience (n=50)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and hypotheses, Not hard conclusions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findings</a:t>
            </a:r>
          </a:p>
          <a:p>
            <a:pPr algn="ctr"/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Monday Morning 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 are: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Likeable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Positive-minded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Affirming in their attitudes towards work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profession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Autobiographical essays are uplifting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cogent argument for why we need social workers to manage Human Service Organizations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64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120316" y="1118937"/>
            <a:ext cx="8856214" cy="5237413"/>
          </a:xfrm>
        </p:spPr>
        <p:txBody>
          <a:bodyPr/>
          <a:lstStyle/>
          <a:p>
            <a:pPr algn="ctr"/>
            <a:r>
              <a:rPr lang="en-US" dirty="0" smtClean="0">
                <a:latin typeface="Elephant" panose="02020904090505020303" pitchFamily="18" charset="0"/>
                <a:cs typeface="Times New Roman" panose="02020603050405020304" pitchFamily="18" charset="0"/>
              </a:rPr>
              <a:t>           </a:t>
            </a:r>
            <a:endParaRPr lang="en-US" dirty="0">
              <a:latin typeface="Elephant" panose="020209040905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014767"/>
              </p:ext>
            </p:extLst>
          </p:nvPr>
        </p:nvGraphicFramePr>
        <p:xfrm>
          <a:off x="866274" y="1780674"/>
          <a:ext cx="7401827" cy="2249458"/>
        </p:xfrm>
        <a:graphic>
          <a:graphicData uri="http://schemas.openxmlformats.org/drawingml/2006/table">
            <a:tbl>
              <a:tblPr firstRow="1" firstCol="1" bandRow="1"/>
              <a:tblGrid>
                <a:gridCol w="7401827"/>
              </a:tblGrid>
              <a:tr h="6134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Summary of Demographic and Descriptive Data (n=50</a:t>
                      </a:r>
                      <a:r>
                        <a:rPr lang="en-US" sz="24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9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Gender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en-US" sz="1200" b="1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Degrees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                            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</a:t>
                      </a:r>
                      <a:r>
                        <a:rPr lang="en-US" sz="1200" b="1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PhD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</a:t>
                      </a:r>
                      <a:r>
                        <a:rPr lang="en-US" sz="1200" b="1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Years </a:t>
                      </a:r>
                      <a:r>
                        <a:rPr lang="en-US" sz="12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 Mang.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</a:t>
                      </a:r>
                      <a:r>
                        <a:rPr lang="en-US" sz="1200" b="1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Licensed</a:t>
                      </a:r>
                      <a:r>
                        <a:rPr lang="en-US" sz="12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en-US" sz="1200" b="1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</a:t>
                      </a:r>
                      <a:r>
                        <a:rPr lang="en-US" sz="1200" b="1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NonSW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en-US" sz="12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BSW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en-US" sz="12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MSW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+  </a:t>
                      </a:r>
                      <a:r>
                        <a:rPr lang="en-US" sz="12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SW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2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NonSW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en-US" sz="1200" b="1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&gt;</a:t>
                      </a:r>
                      <a:r>
                        <a:rPr lang="en-US" sz="12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2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4-9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2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1-3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en-US" sz="1200" b="1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Yes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2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Unk.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17      33            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1               8          41         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 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 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27    17    4              21    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79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853278"/>
              </p:ext>
            </p:extLst>
          </p:nvPr>
        </p:nvGraphicFramePr>
        <p:xfrm>
          <a:off x="866274" y="3640400"/>
          <a:ext cx="7401827" cy="2157371"/>
        </p:xfrm>
        <a:graphic>
          <a:graphicData uri="http://schemas.openxmlformats.org/drawingml/2006/table">
            <a:tbl>
              <a:tblPr firstRow="1" firstCol="1" bandRow="1"/>
              <a:tblGrid>
                <a:gridCol w="7401827"/>
              </a:tblGrid>
              <a:tr h="8202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Current </a:t>
                      </a:r>
                      <a:r>
                        <a:rPr lang="en-US" sz="24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and Previous Positions in </a:t>
                      </a:r>
                      <a:r>
                        <a:rPr lang="en-US" sz="24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Human </a:t>
                      </a:r>
                      <a:r>
                        <a:rPr lang="en-US" sz="24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Service Organizations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</a:t>
                      </a:r>
                      <a:r>
                        <a:rPr lang="en-US" sz="1200" b="1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Current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</a:t>
                      </a:r>
                      <a:r>
                        <a:rPr lang="en-US" sz="12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Previous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Executive Director                           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17                                                    14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Middle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Manager                                    </a:t>
                      </a:r>
                      <a:r>
                        <a:rPr lang="en-US" sz="12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26                                                    31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Frontline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Supervisor                          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5                                                    21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Staff Specialist                         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Clinician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    </a:t>
                      </a:r>
                      <a:r>
                        <a:rPr lang="en-US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            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701" y="145048"/>
            <a:ext cx="4089400" cy="155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58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120316" y="1118937"/>
            <a:ext cx="8856214" cy="5237413"/>
          </a:xfrm>
        </p:spPr>
        <p:txBody>
          <a:bodyPr/>
          <a:lstStyle/>
          <a:p>
            <a:pPr algn="ctr"/>
            <a:r>
              <a:rPr lang="en-US" dirty="0" smtClean="0">
                <a:latin typeface="Elephant" panose="02020904090505020303" pitchFamily="18" charset="0"/>
                <a:cs typeface="Times New Roman" panose="02020603050405020304" pitchFamily="18" charset="0"/>
              </a:rPr>
              <a:t>            </a:t>
            </a:r>
            <a:endParaRPr lang="en-US" dirty="0">
              <a:latin typeface="Elephant" panose="020209040905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476352"/>
              </p:ext>
            </p:extLst>
          </p:nvPr>
        </p:nvGraphicFramePr>
        <p:xfrm>
          <a:off x="539015" y="1886552"/>
          <a:ext cx="7796463" cy="3686861"/>
        </p:xfrm>
        <a:graphic>
          <a:graphicData uri="http://schemas.openxmlformats.org/drawingml/2006/table">
            <a:tbl>
              <a:tblPr/>
              <a:tblGrid>
                <a:gridCol w="3537813"/>
                <a:gridCol w="3537813"/>
                <a:gridCol w="720837"/>
              </a:tblGrid>
              <a:tr h="53572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Years </a:t>
                      </a:r>
                      <a:r>
                        <a:rPr lang="en-US" sz="24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 Management and Level of Current Position (n=50</a:t>
                      </a:r>
                      <a:r>
                        <a:rPr lang="en-US" sz="24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322">
                <a:tc>
                  <a:txBody>
                    <a:bodyPr/>
                    <a:lstStyle/>
                    <a:p>
                      <a:pPr marL="0" marR="6076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Years in Management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Current </a:t>
                      </a:r>
                      <a:r>
                        <a:rPr lang="en-US" sz="12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Position Level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322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1-3 Years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4-9 Years                      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10+ Years                      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Front Line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en-US" sz="12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Middle Manager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en-US" sz="12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Executive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Supervision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en-US" sz="12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 Staff Specialist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</a:t>
                      </a:r>
                      <a:r>
                        <a:rPr lang="en-US" sz="12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Director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8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(%)                          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(%)                         f  (%)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68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  (20%)                       5  (18%)                   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  (0%)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(80%)                      8  (29%)                    5  (29%) 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(0%)                     15   (53%)                  12  (71%)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8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Totals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(100%)                     28  (100%)               17</a:t>
                      </a:r>
                      <a:r>
                        <a:rPr lang="en-US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(100%)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246" y="178330"/>
            <a:ext cx="4090987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1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44379" y="1106905"/>
            <a:ext cx="8832151" cy="5249445"/>
          </a:xfrm>
        </p:spPr>
        <p:txBody>
          <a:bodyPr/>
          <a:lstStyle/>
          <a:p>
            <a:r>
              <a:rPr lang="en-US" dirty="0" smtClean="0">
                <a:latin typeface="Elephant" panose="02020904090505020303" pitchFamily="18" charset="0"/>
                <a:cs typeface="Times New Roman" panose="02020603050405020304" pitchFamily="18" charset="0"/>
              </a:rPr>
              <a:t>Paths to Management</a:t>
            </a:r>
            <a:endParaRPr lang="en-US" dirty="0">
              <a:latin typeface="Elephant" panose="020209040905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601311"/>
              </p:ext>
            </p:extLst>
          </p:nvPr>
        </p:nvGraphicFramePr>
        <p:xfrm>
          <a:off x="341843" y="2178018"/>
          <a:ext cx="5937250" cy="3750946"/>
        </p:xfrm>
        <a:graphic>
          <a:graphicData uri="http://schemas.openxmlformats.org/drawingml/2006/table">
            <a:tbl>
              <a:tblPr firstRow="1" firstCol="1" bandRow="1"/>
              <a:tblGrid>
                <a:gridCol w="593725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Subjects Paths to Management (n=50</a:t>
                      </a:r>
                      <a:r>
                        <a:rPr lang="en-US" sz="24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             </a:t>
                      </a:r>
                      <a:r>
                        <a:rPr lang="en-US" sz="12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Frequency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US" sz="1400" b="1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Under</a:t>
                      </a:r>
                      <a:r>
                        <a:rPr lang="en-US" sz="12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Graduate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 Graduate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degree 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Social Work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Direct Service</a:t>
                      </a:r>
                      <a:r>
                        <a:rPr lang="en-US" sz="12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to F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irst Management             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33                                             66.0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U/G or G degree Not in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SW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Direct Service</a:t>
                      </a:r>
                      <a:r>
                        <a:rPr lang="en-US" sz="12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to F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irst Management               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2                                               4.0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UG or G degree in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SW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First 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Management                                          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12                                             24.0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Other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Path                                                        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                                              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Indeterminate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</a:t>
                      </a:r>
                      <a:r>
                        <a:rPr lang="en-US" sz="12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2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2                                                </a:t>
                      </a:r>
                      <a:r>
                        <a:rPr lang="en-US" sz="12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4.0___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strike="noStrike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Total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         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50                                              100.0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87" y="1405468"/>
            <a:ext cx="3424779" cy="298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2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44379" y="1106905"/>
            <a:ext cx="8832151" cy="5249445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Favored Focus of Leadership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122001"/>
              </p:ext>
            </p:extLst>
          </p:nvPr>
        </p:nvGraphicFramePr>
        <p:xfrm>
          <a:off x="253999" y="1677188"/>
          <a:ext cx="5621867" cy="4712907"/>
        </p:xfrm>
        <a:graphic>
          <a:graphicData uri="http://schemas.openxmlformats.org/drawingml/2006/table">
            <a:tbl>
              <a:tblPr firstRow="1" firstCol="1" bandRow="1"/>
              <a:tblGrid>
                <a:gridCol w="5621867"/>
              </a:tblGrid>
              <a:tr h="7308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Favored Focus </a:t>
                      </a:r>
                      <a:r>
                        <a:rPr lang="en-US" sz="24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 Leadership </a:t>
                      </a:r>
                      <a:r>
                        <a:rPr lang="en-US" sz="24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Favored </a:t>
                      </a:r>
                      <a:r>
                        <a:rPr lang="en-US" sz="24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by Subjects (n=50</a:t>
                      </a:r>
                      <a:r>
                        <a:rPr lang="en-US" sz="24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52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                     </a:t>
                      </a:r>
                      <a:r>
                        <a:rPr lang="en-US" sz="12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Frequency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</a:t>
                      </a:r>
                      <a:r>
                        <a:rPr lang="en-US" sz="1600" b="1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Focus primarily on aspects of expressed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Personality 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and/or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Style                                 </a:t>
                      </a:r>
                      <a:r>
                        <a:rPr lang="en-US" sz="12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13                                    26.0</a:t>
                      </a: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Passion,</a:t>
                      </a:r>
                      <a:r>
                        <a:rPr lang="en-US" sz="1100" i="1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P</a:t>
                      </a:r>
                      <a:r>
                        <a:rPr lang="en-US" sz="1200" i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roject </a:t>
                      </a:r>
                      <a:r>
                        <a:rPr lang="en-US" sz="1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Vision</a:t>
                      </a:r>
                      <a:r>
                        <a:rPr lang="en-US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Creativity</a:t>
                      </a:r>
                      <a:r>
                        <a:rPr lang="en-US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endParaRPr lang="en-US" sz="1200" i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Collaborative Style</a:t>
                      </a:r>
                      <a:r>
                        <a:rPr lang="en-US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Trustworthiness</a:t>
                      </a:r>
                      <a:r>
                        <a:rPr lang="en-US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Organized</a:t>
                      </a:r>
                      <a:r>
                        <a:rPr lang="en-US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Efficient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Focus primarily on aspects of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Organizational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Culture,</a:t>
                      </a:r>
                      <a:r>
                        <a:rPr lang="en-US" sz="12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Structure 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 </a:t>
                      </a:r>
                      <a:r>
                        <a:rPr lang="en-US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Process                         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10                                   20.0  </a:t>
                      </a: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Alliance Building,</a:t>
                      </a:r>
                      <a:r>
                        <a:rPr lang="en-US" sz="1100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i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n-US" sz="1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taff </a:t>
                      </a:r>
                      <a:r>
                        <a:rPr lang="en-US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development, </a:t>
                      </a:r>
                      <a:endParaRPr lang="en-US" sz="1200" i="1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Creating Shared Vision</a:t>
                      </a:r>
                      <a:r>
                        <a:rPr lang="en-US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Collaborative 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Decision Making </a:t>
                      </a:r>
                      <a:r>
                        <a:rPr lang="en-US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and/or </a:t>
                      </a:r>
                      <a:r>
                        <a:rPr lang="en-US" sz="1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Problem Solving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Both                                                                      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26                                  52.0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Unclassifiable                                                    </a:t>
                      </a:r>
                      <a:r>
                        <a:rPr lang="en-US" sz="12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12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en-US" sz="14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1                                   2.0</a:t>
                      </a:r>
                      <a:r>
                        <a:rPr lang="en-US" sz="1400" u="none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__</a:t>
                      </a:r>
                      <a:r>
                        <a:rPr lang="en-US" sz="1200" u="none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_</a:t>
                      </a:r>
                      <a:endParaRPr lang="en-US" sz="11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Total                                                                     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50                              100.0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9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67" y="1244133"/>
            <a:ext cx="2396067" cy="351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66053" y="5187322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Mary Parker Follett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6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144379" y="1106905"/>
            <a:ext cx="8832151" cy="5249445"/>
          </a:xfrm>
        </p:spPr>
        <p:txBody>
          <a:bodyPr/>
          <a:lstStyle/>
          <a:p>
            <a:pPr algn="ctr"/>
            <a:r>
              <a:rPr lang="en-US" dirty="0" smtClean="0">
                <a:latin typeface="Elephant" panose="02020904090505020303" pitchFamily="18" charset="0"/>
                <a:cs typeface="Times New Roman" panose="02020603050405020304" pitchFamily="18" charset="0"/>
              </a:rPr>
              <a:t>Favored Approaches to Motivating Staff</a:t>
            </a:r>
            <a:endParaRPr lang="en-US" dirty="0">
              <a:latin typeface="Elephant" panose="020209040905050203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296453"/>
              </p:ext>
            </p:extLst>
          </p:nvPr>
        </p:nvGraphicFramePr>
        <p:xfrm>
          <a:off x="1603375" y="1710404"/>
          <a:ext cx="5937250" cy="4794378"/>
        </p:xfrm>
        <a:graphic>
          <a:graphicData uri="http://schemas.openxmlformats.org/drawingml/2006/table">
            <a:tbl>
              <a:tblPr firstRow="1" firstCol="1" bandRow="1"/>
              <a:tblGrid>
                <a:gridCol w="593725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4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Subjects </a:t>
                      </a:r>
                      <a:r>
                        <a:rPr lang="en-US" sz="24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Favored Approaches to Motivating Staff (n=50</a:t>
                      </a:r>
                      <a:r>
                        <a:rPr lang="en-US" sz="24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                          </a:t>
                      </a:r>
                      <a:r>
                        <a:rPr lang="en-US" sz="1200" b="1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Frequency</a:t>
                      </a:r>
                      <a:r>
                        <a:rPr lang="en-US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</a:t>
                      </a:r>
                      <a:r>
                        <a:rPr lang="en-US" sz="1600" b="1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Primarily through </a:t>
                      </a:r>
                      <a:r>
                        <a:rPr lang="en-US" sz="14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Personal Interaction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6                          12.0</a:t>
                      </a:r>
                      <a:endParaRPr lang="en-US" sz="12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Praise</a:t>
                      </a:r>
                      <a:r>
                        <a:rPr lang="en-US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Recognition</a:t>
                      </a:r>
                      <a:r>
                        <a:rPr lang="en-US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Brainstorming 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en-US" sz="1200" i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C</a:t>
                      </a:r>
                      <a:r>
                        <a:rPr lang="en-US" sz="1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ollaboratively</a:t>
                      </a:r>
                      <a:r>
                        <a:rPr lang="en-US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Positive Affirmation                     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Primarily through </a:t>
                      </a:r>
                      <a:r>
                        <a:rPr lang="en-US" sz="14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Structural Arrangements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15                           30.0</a:t>
                      </a:r>
                      <a:endParaRPr lang="en-US" sz="12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Focus </a:t>
                      </a:r>
                      <a:r>
                        <a:rPr lang="en-US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on </a:t>
                      </a:r>
                      <a:r>
                        <a:rPr lang="en-US" sz="1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Team </a:t>
                      </a:r>
                      <a:r>
                        <a:rPr lang="en-US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 support each other, </a:t>
                      </a:r>
                      <a:r>
                        <a:rPr lang="en-US" sz="1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Focus </a:t>
                      </a:r>
                      <a:r>
                        <a:rPr lang="en-US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on 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Individualized Professional Development</a:t>
                      </a:r>
                      <a:r>
                        <a:rPr lang="en-US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Empower </a:t>
                      </a:r>
                      <a:r>
                        <a:rPr lang="en-US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staff to work independently, </a:t>
                      </a:r>
                      <a:r>
                        <a:rPr lang="en-US" sz="1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Create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Monitoring </a:t>
                      </a:r>
                      <a:r>
                        <a:rPr lang="en-US" sz="12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and </a:t>
                      </a:r>
                      <a:r>
                        <a:rPr lang="en-US" sz="1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Communication Systems</a:t>
                      </a:r>
                      <a:endParaRPr lang="en-US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to Support Self-Motivation 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Both                                                                             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                     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50.0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None: staff </a:t>
                      </a: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self motivates                                          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3                             6.0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Unknown                                                                     </a:t>
                      </a:r>
                      <a:r>
                        <a:rPr lang="en-US" sz="12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n-US" sz="14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                             </a:t>
                      </a:r>
                      <a:r>
                        <a:rPr lang="en-US" sz="1400" u="sng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2.0</a:t>
                      </a:r>
                      <a:r>
                        <a:rPr lang="en-US" sz="14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_</a:t>
                      </a:r>
                      <a:r>
                        <a:rPr lang="en-US" sz="1200" u="sng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__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 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Total                                                                            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50                          100.0                                                       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4" y="2040617"/>
            <a:ext cx="1174042" cy="105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366" y="4842933"/>
            <a:ext cx="1230314" cy="123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435" y="1740316"/>
            <a:ext cx="1120246" cy="135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85" y="5164667"/>
            <a:ext cx="1247090" cy="82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39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1560</TotalTime>
  <Words>861</Words>
  <Application>Microsoft Office PowerPoint</Application>
  <PresentationFormat>On-screen Show (4:3)</PresentationFormat>
  <Paragraphs>218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2_Title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Jacquie Aberegg</dc:creator>
  <cp:lastModifiedBy>Monica Ratajczak</cp:lastModifiedBy>
  <cp:revision>83</cp:revision>
  <cp:lastPrinted>2016-06-13T14:39:28Z</cp:lastPrinted>
  <dcterms:created xsi:type="dcterms:W3CDTF">2013-05-24T18:55:25Z</dcterms:created>
  <dcterms:modified xsi:type="dcterms:W3CDTF">2016-06-27T17:20:31Z</dcterms:modified>
</cp:coreProperties>
</file>